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73" r:id="rId2"/>
    <p:sldId id="301" r:id="rId3"/>
    <p:sldId id="302" r:id="rId4"/>
    <p:sldId id="289" r:id="rId5"/>
    <p:sldId id="290" r:id="rId6"/>
    <p:sldId id="291" r:id="rId7"/>
    <p:sldId id="292" r:id="rId8"/>
    <p:sldId id="303" r:id="rId9"/>
    <p:sldId id="293" r:id="rId10"/>
    <p:sldId id="305" r:id="rId11"/>
    <p:sldId id="304" r:id="rId12"/>
    <p:sldId id="306" r:id="rId13"/>
    <p:sldId id="308" r:id="rId14"/>
    <p:sldId id="309" r:id="rId15"/>
    <p:sldId id="310" r:id="rId16"/>
    <p:sldId id="311" r:id="rId17"/>
    <p:sldId id="312" r:id="rId18"/>
    <p:sldId id="313" r:id="rId19"/>
    <p:sldId id="316" r:id="rId20"/>
    <p:sldId id="314" r:id="rId21"/>
    <p:sldId id="288" r:id="rId22"/>
    <p:sldId id="315" r:id="rId23"/>
    <p:sldId id="300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A98B4-A68B-433E-B0D5-8236136B18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060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984D3-37D1-4BD1-8160-F2FA6790A2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50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839B8-4976-41FE-9AD3-285DF5361D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377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8E338-0DA4-4024-B0FD-A585E19CFD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340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A8E94-4518-43F9-AEC8-03E13FF257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3358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1380F-7E8C-43F7-BD23-3120D06A0C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442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9F7FD-274A-4FC7-BC7D-F2F75B6F5B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40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CB17C-AE92-4006-850E-55DF81FF8A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353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D3FFC-B0EE-4E7A-B75A-0EBE61C2BD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467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3B1B3-DBBA-45A9-9ED8-89B21F1557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0032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0441B-0830-4D5B-B250-70F376CAD7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929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E416CD-53C7-455A-AB37-7BAE82F1B0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wmf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1" name="AutoShape 4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2" name="AutoShape 6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3" name="Прямоугольник 6"/>
          <p:cNvSpPr>
            <a:spLocks noChangeArrowheads="1"/>
          </p:cNvSpPr>
          <p:nvPr/>
        </p:nvSpPr>
        <p:spPr bwMode="auto">
          <a:xfrm>
            <a:off x="155575" y="2133600"/>
            <a:ext cx="87630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/>
              <a:t>ГОСТ 21.208-2013 СПДС. АВТОМАТИЗАЦИЯ ТЕХНОЛОГИЧЕСКИХ ПРОЦЕССОВ. ОБОЗНАЧЕНИЯ УСЛОВНЫЕ ПРИБОРОВ И СРЕДСТВ АВТОМАТИЗАЦИИ В СХЕМАХ</a:t>
            </a:r>
          </a:p>
        </p:txBody>
      </p:sp>
      <p:sp>
        <p:nvSpPr>
          <p:cNvPr id="2054" name="AutoShape 1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5" name="AutoShape 1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6" name="AutoShape 18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7" name="AutoShape 20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8" name="AutoShape 2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9" name="AutoShape 2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60" name="AutoShape 25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67" name="AutoShape 4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68" name="AutoShape 6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69" name="AutoShape 1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0" name="AutoShape 1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1" name="AutoShape 18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2" name="AutoShape 20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3" name="AutoShape 2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4" name="AutoShape 2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5" name="AutoShape 25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6" name="AutoShape 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7" name="AutoShape 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8" name="AutoShape 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9" name="AutoShape 7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61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80" name="Заголовок 1"/>
          <p:cNvSpPr>
            <a:spLocks noGrp="1"/>
          </p:cNvSpPr>
          <p:nvPr>
            <p:ph type="ctrTitle"/>
          </p:nvPr>
        </p:nvSpPr>
        <p:spPr>
          <a:xfrm>
            <a:off x="0" y="-26988"/>
            <a:ext cx="9144000" cy="647701"/>
          </a:xfrm>
          <a:solidFill>
            <a:schemeClr val="tx1">
              <a:alpha val="79999"/>
            </a:schemeClr>
          </a:solidFill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</a:rPr>
              <a:t>ГОСТ 21.408-2013</a:t>
            </a:r>
            <a:endParaRPr lang="ru-RU" altLang="ru-RU" sz="3200" smtClean="0">
              <a:solidFill>
                <a:schemeClr val="bg1"/>
              </a:solidFill>
            </a:endParaRPr>
          </a:p>
        </p:txBody>
      </p:sp>
      <p:sp>
        <p:nvSpPr>
          <p:cNvPr id="11281" name="Прямоугольник 1"/>
          <p:cNvSpPr>
            <a:spLocks noChangeArrowheads="1"/>
          </p:cNvSpPr>
          <p:nvPr/>
        </p:nvSpPr>
        <p:spPr bwMode="auto">
          <a:xfrm>
            <a:off x="12700" y="1143000"/>
            <a:ext cx="8915400" cy="529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 b="1"/>
              <a:t>автоматизированная система управления </a:t>
            </a:r>
            <a:r>
              <a:rPr lang="ru-RU" altLang="ru-RU" sz="2000"/>
              <a:t>технологическим процессом; АСУ ТП: Комплекс программных и технических средств, предназначенный для автоматизации управления технологическим оборудованием на предприятиях.</a:t>
            </a:r>
          </a:p>
          <a:p>
            <a:endParaRPr lang="ru-RU" altLang="ru-RU" sz="2000"/>
          </a:p>
          <a:p>
            <a:r>
              <a:rPr lang="ru-RU" altLang="ru-RU" sz="2000" b="1"/>
              <a:t>закладная конструкция</a:t>
            </a:r>
            <a:r>
              <a:rPr lang="ru-RU" altLang="ru-RU" sz="2000"/>
              <a:t>: Деталь или сборочная единица, неразъемно встраиваемая в строительные конструкции (швеллер, уголок, гильза, патрубок, плита с гильзами, короба с песочным затвором, подвесные потолочные конструкции и т.п.), в оборудование или коммуникации (бобышки, гильзы, штуцеры, карманы, расширители, фланцевые соединения, ответные фланцы, переходные патрубки и т.п.).</a:t>
            </a:r>
          </a:p>
          <a:p>
            <a:endParaRPr lang="ru-RU" altLang="ru-RU" sz="2000"/>
          </a:p>
          <a:p>
            <a:r>
              <a:rPr lang="ru-RU" altLang="ru-RU" sz="2000" b="1"/>
              <a:t>контур контроля, регулирования и управления</a:t>
            </a:r>
            <a:r>
              <a:rPr lang="ru-RU" altLang="ru-RU" sz="2000"/>
              <a:t>: Совокупность отдельных функционально связанных технических средств автоматизации, выполняющих определенную задачу по контролю, регулированию, сигнализации, управлению и т.п</a:t>
            </a:r>
          </a:p>
          <a:p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1" name="AutoShape 4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2" name="AutoShape 6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3" name="AutoShape 1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4" name="AutoShape 1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5" name="AutoShape 18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6" name="AutoShape 20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7" name="AutoShape 2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8" name="AutoShape 2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9" name="AutoShape 25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00" name="AutoShape 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01" name="AutoShape 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02" name="AutoShape 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03" name="AutoShape 7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61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04" name="Прямоугольник 30"/>
          <p:cNvSpPr>
            <a:spLocks noChangeArrowheads="1"/>
          </p:cNvSpPr>
          <p:nvPr/>
        </p:nvSpPr>
        <p:spPr bwMode="auto">
          <a:xfrm>
            <a:off x="176213" y="738188"/>
            <a:ext cx="8686800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 </a:t>
            </a:r>
            <a:r>
              <a:rPr lang="ru-RU" altLang="ru-RU" sz="2400"/>
              <a:t>5.1.1 Состав основного комплекта рабочих чертежей систем автоматизации в </a:t>
            </a:r>
            <a:r>
              <a:rPr lang="ru-RU" altLang="ru-RU" sz="2400" b="1"/>
              <a:t>общем случае </a:t>
            </a:r>
            <a:r>
              <a:rPr lang="ru-RU" altLang="ru-RU" sz="2400"/>
              <a:t>включают</a:t>
            </a:r>
            <a:r>
              <a:rPr lang="ru-RU" altLang="ru-RU" sz="2400" b="1"/>
              <a:t>:</a:t>
            </a:r>
          </a:p>
          <a:p>
            <a:pPr eaLnBrk="1" hangingPunct="1"/>
            <a:endParaRPr lang="ru-RU" altLang="ru-RU" sz="2400" b="1"/>
          </a:p>
          <a:p>
            <a:pPr eaLnBrk="1" hangingPunct="1"/>
            <a:r>
              <a:rPr lang="ru-RU" altLang="ru-RU" sz="2400"/>
              <a:t>- общие данные по рабочим чертежам;</a:t>
            </a:r>
            <a:br>
              <a:rPr lang="ru-RU" altLang="ru-RU" sz="2400"/>
            </a:br>
            <a:r>
              <a:rPr lang="ru-RU" altLang="ru-RU" sz="2400"/>
              <a:t>- схемы автоматизации;</a:t>
            </a:r>
            <a:br>
              <a:rPr lang="ru-RU" altLang="ru-RU" sz="2400"/>
            </a:br>
            <a:r>
              <a:rPr lang="ru-RU" altLang="ru-RU" sz="2400"/>
              <a:t>- принципиальные (электрические, пневматические) схемы;</a:t>
            </a:r>
            <a:br>
              <a:rPr lang="ru-RU" altLang="ru-RU" sz="2400"/>
            </a:br>
            <a:r>
              <a:rPr lang="ru-RU" altLang="ru-RU" sz="2400"/>
              <a:t>- схемы (таблицы) соединений и подключения внешних проводок;</a:t>
            </a:r>
            <a:br>
              <a:rPr lang="ru-RU" altLang="ru-RU" sz="2400"/>
            </a:br>
            <a:r>
              <a:rPr lang="ru-RU" altLang="ru-RU" sz="2400"/>
              <a:t>- чертежи расположения оборудования и внешних проводок;</a:t>
            </a:r>
            <a:br>
              <a:rPr lang="ru-RU" altLang="ru-RU" sz="2400"/>
            </a:br>
            <a:r>
              <a:rPr lang="ru-RU" altLang="ru-RU" sz="2400"/>
              <a:t>- чертежи установок средств автоматизации.</a:t>
            </a:r>
          </a:p>
        </p:txBody>
      </p:sp>
      <p:sp>
        <p:nvSpPr>
          <p:cNvPr id="12305" name="Заголовок 1"/>
          <p:cNvSpPr>
            <a:spLocks noGrp="1"/>
          </p:cNvSpPr>
          <p:nvPr>
            <p:ph type="ctrTitle"/>
          </p:nvPr>
        </p:nvSpPr>
        <p:spPr>
          <a:xfrm>
            <a:off x="0" y="-26988"/>
            <a:ext cx="9144000" cy="647701"/>
          </a:xfrm>
          <a:solidFill>
            <a:schemeClr val="tx1">
              <a:alpha val="79999"/>
            </a:schemeClr>
          </a:solidFill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</a:rPr>
              <a:t>ГОСТ 21.408-2013</a:t>
            </a:r>
            <a:endParaRPr lang="ru-RU" altLang="ru-RU" sz="3200" smtClean="0">
              <a:solidFill>
                <a:schemeClr val="bg1"/>
              </a:solidFill>
            </a:endParaRPr>
          </a:p>
        </p:txBody>
      </p:sp>
      <p:sp>
        <p:nvSpPr>
          <p:cNvPr id="12306" name="Прямоугольник 30"/>
          <p:cNvSpPr>
            <a:spLocks noChangeArrowheads="1"/>
          </p:cNvSpPr>
          <p:nvPr/>
        </p:nvSpPr>
        <p:spPr bwMode="auto">
          <a:xfrm>
            <a:off x="228600" y="4997450"/>
            <a:ext cx="8686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/>
              <a:t> 5.1.2 </a:t>
            </a:r>
            <a:r>
              <a:rPr lang="ru-RU" altLang="ru-RU" sz="2400"/>
              <a:t>Состав разрабатываемых документов и их комплектность на систему АСУ ТП и ее части должен быть определен в техническом задании на создание автоматизированной системы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15" name="AutoShape 4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16" name="AutoShape 6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17" name="AutoShape 1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18" name="AutoShape 1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19" name="AutoShape 18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0" name="AutoShape 20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1" name="AutoShape 2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2" name="AutoShape 2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3" name="AutoShape 25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4" name="AutoShape 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5" name="AutoShape 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6" name="AutoShape 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7" name="AutoShape 7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61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8" name="Заголовок 1"/>
          <p:cNvSpPr>
            <a:spLocks noGrp="1"/>
          </p:cNvSpPr>
          <p:nvPr>
            <p:ph type="ctrTitle"/>
          </p:nvPr>
        </p:nvSpPr>
        <p:spPr>
          <a:xfrm>
            <a:off x="0" y="-26988"/>
            <a:ext cx="9144000" cy="647701"/>
          </a:xfrm>
          <a:solidFill>
            <a:schemeClr val="tx1">
              <a:alpha val="79999"/>
            </a:schemeClr>
          </a:solidFill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</a:rPr>
              <a:t>ГОСТ 21.408-2013</a:t>
            </a:r>
            <a:endParaRPr lang="ru-RU" altLang="ru-RU" sz="3200" smtClean="0">
              <a:solidFill>
                <a:schemeClr val="bg1"/>
              </a:solidFill>
            </a:endParaRPr>
          </a:p>
        </p:txBody>
      </p:sp>
      <p:pic>
        <p:nvPicPr>
          <p:cNvPr id="13329" name="Picture 4" descr="http://termiko.ru/upload/iblock/158/158543190f2b93f327ca29336b60b07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14400"/>
            <a:ext cx="5756275" cy="581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39" name="AutoShape 4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0" name="AutoShape 6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1" name="AutoShape 1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2" name="AutoShape 1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3" name="AutoShape 18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4" name="AutoShape 20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5" name="AutoShape 2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6" name="AutoShape 2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7" name="AutoShape 25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8" name="AutoShape 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9" name="AutoShape 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50" name="AutoShape 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51" name="AutoShape 7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61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52" name="Заголовок 1"/>
          <p:cNvSpPr>
            <a:spLocks noGrp="1"/>
          </p:cNvSpPr>
          <p:nvPr>
            <p:ph type="ctrTitle"/>
          </p:nvPr>
        </p:nvSpPr>
        <p:spPr>
          <a:xfrm>
            <a:off x="0" y="-26988"/>
            <a:ext cx="9144000" cy="647701"/>
          </a:xfrm>
          <a:solidFill>
            <a:schemeClr val="tx1">
              <a:alpha val="79999"/>
            </a:schemeClr>
          </a:solidFill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</a:rPr>
              <a:t>ГОСТ 21.408-2013</a:t>
            </a:r>
            <a:endParaRPr lang="ru-RU" altLang="ru-RU" sz="3200" smtClean="0">
              <a:solidFill>
                <a:schemeClr val="bg1"/>
              </a:solidFill>
            </a:endParaRPr>
          </a:p>
        </p:txBody>
      </p:sp>
      <p:sp>
        <p:nvSpPr>
          <p:cNvPr id="14353" name="Прямоугольник 1"/>
          <p:cNvSpPr>
            <a:spLocks noChangeArrowheads="1"/>
          </p:cNvSpPr>
          <p:nvPr/>
        </p:nvSpPr>
        <p:spPr bwMode="auto">
          <a:xfrm>
            <a:off x="460375" y="1371600"/>
            <a:ext cx="8302625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На схеме автоматизации изображают:</a:t>
            </a:r>
          </a:p>
          <a:p>
            <a:endParaRPr lang="ru-RU" altLang="ru-RU" sz="2000"/>
          </a:p>
          <a:p>
            <a:r>
              <a:rPr lang="ru-RU" altLang="ru-RU" sz="2000"/>
              <a:t>- технологическое и инженерное оборудование и коммуникации автоматизируемого объекта;</a:t>
            </a:r>
          </a:p>
          <a:p>
            <a:endParaRPr lang="ru-RU" altLang="ru-RU" sz="2000"/>
          </a:p>
          <a:p>
            <a:r>
              <a:rPr lang="ru-RU" altLang="ru-RU" sz="2000"/>
              <a:t>- технические средства автоматизации или контуры контроля, регулирования и управления:</a:t>
            </a:r>
          </a:p>
          <a:p>
            <a:endParaRPr lang="ru-RU" altLang="ru-RU" sz="2000"/>
          </a:p>
          <a:p>
            <a:r>
              <a:rPr lang="ru-RU" altLang="ru-RU" sz="2000"/>
              <a:t>- линии связи между отдельными техническими средствами автоматизации или контурами.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3" name="AutoShape 4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4" name="AutoShape 6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5" name="AutoShape 1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6" name="AutoShape 1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7" name="AutoShape 18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8" name="AutoShape 20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9" name="AutoShape 2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0" name="AutoShape 2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1" name="AutoShape 25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2" name="AutoShape 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3" name="AutoShape 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4" name="AutoShape 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5" name="AutoShape 7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61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6" name="Заголовок 1"/>
          <p:cNvSpPr>
            <a:spLocks noGrp="1"/>
          </p:cNvSpPr>
          <p:nvPr>
            <p:ph type="ctrTitle"/>
          </p:nvPr>
        </p:nvSpPr>
        <p:spPr>
          <a:xfrm>
            <a:off x="0" y="-26988"/>
            <a:ext cx="9144000" cy="647701"/>
          </a:xfrm>
          <a:solidFill>
            <a:schemeClr val="tx1">
              <a:alpha val="79999"/>
            </a:schemeClr>
          </a:solidFill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</a:rPr>
              <a:t>ГОСТ 21.408-2013</a:t>
            </a:r>
            <a:endParaRPr lang="ru-RU" altLang="ru-RU" sz="3200" smtClean="0">
              <a:solidFill>
                <a:schemeClr val="bg1"/>
              </a:solidFill>
            </a:endParaRPr>
          </a:p>
        </p:txBody>
      </p:sp>
      <p:pic>
        <p:nvPicPr>
          <p:cNvPr id="15377" name="Picture 1" descr="ГОСТ 21.408-2013 Система проектной документации для строительства (СПДС). Правила выполнения рабочей документации автоматизации технологических процессов (с Поправками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238" y="1519238"/>
            <a:ext cx="1909762" cy="11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8" name="Picture 2" descr="ГОСТ 21.408-2013 Система проектной документации для строительства (СПДС). Правила выполнения рабочей документации автоматизации технологических процессов (с Поправками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2501900"/>
            <a:ext cx="1990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9" name="Picture 3" descr="ГОСТ 21.408-2013 Система проектной документации для строительства (СПДС). Правила выполнения рабочей документации автоматизации технологических процессов (с Поправками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763" y="3805238"/>
            <a:ext cx="20542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0" name="Picture 4" descr="ГОСТ 21.408-2013 Система проектной документации для строительства (СПДС). Правила выполнения рабочей документации автоматизации технологических процессов (с Поправками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5" y="5105400"/>
            <a:ext cx="2297113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1" name="Прямоугольник 3"/>
          <p:cNvSpPr>
            <a:spLocks noChangeArrowheads="1"/>
          </p:cNvSpPr>
          <p:nvPr/>
        </p:nvSpPr>
        <p:spPr bwMode="auto">
          <a:xfrm>
            <a:off x="155575" y="4800600"/>
            <a:ext cx="49498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Линия передачи электронного или электрического аналогового, цифрового или дискретного сигнала искробезопасная</a:t>
            </a:r>
          </a:p>
        </p:txBody>
      </p:sp>
      <p:sp>
        <p:nvSpPr>
          <p:cNvPr id="15382" name="Прямоугольник 4"/>
          <p:cNvSpPr>
            <a:spLocks noChangeArrowheads="1"/>
          </p:cNvSpPr>
          <p:nvPr/>
        </p:nvSpPr>
        <p:spPr bwMode="auto">
          <a:xfrm>
            <a:off x="236538" y="1165225"/>
            <a:ext cx="479266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Связь с технологическим процессом, импульсная трубная линия</a:t>
            </a:r>
          </a:p>
        </p:txBody>
      </p:sp>
      <p:sp>
        <p:nvSpPr>
          <p:cNvPr id="15383" name="Прямоугольник 5"/>
          <p:cNvSpPr>
            <a:spLocks noChangeArrowheads="1"/>
          </p:cNvSpPr>
          <p:nvPr/>
        </p:nvSpPr>
        <p:spPr bwMode="auto">
          <a:xfrm>
            <a:off x="214313" y="2357438"/>
            <a:ext cx="4035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Линия питания электроэнергией</a:t>
            </a:r>
          </a:p>
        </p:txBody>
      </p:sp>
      <p:sp>
        <p:nvSpPr>
          <p:cNvPr id="15384" name="Прямоугольник 6"/>
          <p:cNvSpPr>
            <a:spLocks noChangeArrowheads="1"/>
          </p:cNvSpPr>
          <p:nvPr/>
        </p:nvSpPr>
        <p:spPr bwMode="auto">
          <a:xfrm>
            <a:off x="214313" y="3276600"/>
            <a:ext cx="48148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Линия передачи электронного или электрического аналогового, цифрового или дискретного сигнала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87" name="AutoShape 4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88" name="AutoShape 6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89" name="AutoShape 1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0" name="AutoShape 1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1" name="AutoShape 18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2" name="AutoShape 20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3" name="AutoShape 2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4" name="AutoShape 2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5" name="AutoShape 25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6" name="AutoShape 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7" name="AutoShape 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8" name="AutoShape 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9" name="AutoShape 7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61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400" name="Заголовок 1"/>
          <p:cNvSpPr>
            <a:spLocks noGrp="1"/>
          </p:cNvSpPr>
          <p:nvPr>
            <p:ph type="ctrTitle"/>
          </p:nvPr>
        </p:nvSpPr>
        <p:spPr>
          <a:xfrm>
            <a:off x="0" y="-26988"/>
            <a:ext cx="9144000" cy="647701"/>
          </a:xfrm>
          <a:solidFill>
            <a:schemeClr val="tx1">
              <a:alpha val="79999"/>
            </a:schemeClr>
          </a:solidFill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</a:rPr>
              <a:t>ГОСТ 21.408-2013</a:t>
            </a:r>
            <a:endParaRPr lang="ru-RU" altLang="ru-RU" sz="3200" smtClean="0">
              <a:solidFill>
                <a:schemeClr val="bg1"/>
              </a:solidFill>
            </a:endParaRPr>
          </a:p>
        </p:txBody>
      </p:sp>
      <p:sp>
        <p:nvSpPr>
          <p:cNvPr id="16401" name="Прямоугольник 1"/>
          <p:cNvSpPr>
            <a:spLocks noChangeArrowheads="1"/>
          </p:cNvSpPr>
          <p:nvPr/>
        </p:nvSpPr>
        <p:spPr bwMode="auto">
          <a:xfrm>
            <a:off x="533400" y="1219200"/>
            <a:ext cx="769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/>
              <a:t>Трубопроводная запорная арматуру (ГОСТ 2.785-70)</a:t>
            </a:r>
          </a:p>
        </p:txBody>
      </p:sp>
      <p:pic>
        <p:nvPicPr>
          <p:cNvPr id="16402" name="Picture 2" descr="ГОСТ 2.785-70 Единая система конструкторской документации (ЕСКД). Обозначения условные графические. Арматура трубопровод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838" y="2028825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3" name="Picture 4" descr="ГОСТ 2.785-70 Единая система конструкторской документации (ЕСКД). Обозначения условные графические. Арматура трубопроводна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688" y="3114675"/>
            <a:ext cx="10287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4" name="Picture 6" descr="ГОСТ 2.785-70 Единая система конструкторской документации (ЕСКД). Обозначения условные графические. Арматура трубопроводна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00" y="4283075"/>
            <a:ext cx="9048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5" name="Picture 8" descr="ГОСТ 2.785-70 Единая система конструкторской документации (ЕСКД). Обозначения условные графические. Арматура трубопроводная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00" y="6019800"/>
            <a:ext cx="9048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6" name="Picture 10" descr="ГОСТ 2.785-70 Единая система конструкторской документации (ЕСКД). Обозначения условные графические. Арматура трубопроводная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175" y="2033588"/>
            <a:ext cx="8858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7" name="Picture 12" descr="ГОСТ 2.785-70 Единая система конструкторской документации (ЕСКД). Обозначения условные графические. Арматура трубопроводная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225" y="3706813"/>
            <a:ext cx="847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8" name="Picture 14" descr="ГОСТ 2.785-70 Единая система конструкторской документации (ЕСКД). Обозначения условные графические. Арматура трубопроводная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413" y="5487988"/>
            <a:ext cx="8953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Прямоугольник 2"/>
          <p:cNvSpPr>
            <a:spLocks noChangeArrowheads="1"/>
          </p:cNvSpPr>
          <p:nvPr/>
        </p:nvSpPr>
        <p:spPr bwMode="auto">
          <a:xfrm>
            <a:off x="155575" y="1963738"/>
            <a:ext cx="27384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Вентиль (клапан)</a:t>
            </a:r>
          </a:p>
          <a:p>
            <a:r>
              <a:rPr lang="ru-RU" altLang="ru-RU" sz="2000"/>
              <a:t> запорный проходной</a:t>
            </a:r>
          </a:p>
        </p:txBody>
      </p:sp>
      <p:sp>
        <p:nvSpPr>
          <p:cNvPr id="16410" name="Прямоугольник 7"/>
          <p:cNvSpPr>
            <a:spLocks noChangeArrowheads="1"/>
          </p:cNvSpPr>
          <p:nvPr/>
        </p:nvSpPr>
        <p:spPr bwMode="auto">
          <a:xfrm>
            <a:off x="155575" y="3052763"/>
            <a:ext cx="239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 Вентиль (клапан) </a:t>
            </a:r>
          </a:p>
          <a:p>
            <a:r>
              <a:rPr lang="ru-RU" altLang="ru-RU" sz="2000"/>
              <a:t>трехходовой</a:t>
            </a:r>
          </a:p>
        </p:txBody>
      </p:sp>
      <p:sp>
        <p:nvSpPr>
          <p:cNvPr id="16411" name="Прямоугольник 8"/>
          <p:cNvSpPr>
            <a:spLocks noChangeArrowheads="1"/>
          </p:cNvSpPr>
          <p:nvPr/>
        </p:nvSpPr>
        <p:spPr bwMode="auto">
          <a:xfrm>
            <a:off x="155575" y="4403725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Вентиль, клапан </a:t>
            </a:r>
          </a:p>
          <a:p>
            <a:r>
              <a:rPr lang="ru-RU" altLang="ru-RU" sz="2000"/>
              <a:t>регулирующий проходной</a:t>
            </a:r>
          </a:p>
        </p:txBody>
      </p:sp>
      <p:sp>
        <p:nvSpPr>
          <p:cNvPr id="16412" name="Прямоугольник 9"/>
          <p:cNvSpPr>
            <a:spLocks noChangeArrowheads="1"/>
          </p:cNvSpPr>
          <p:nvPr/>
        </p:nvSpPr>
        <p:spPr bwMode="auto">
          <a:xfrm>
            <a:off x="155575" y="5794375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Клапан обратный (клапан невозвратный) проходной</a:t>
            </a:r>
          </a:p>
        </p:txBody>
      </p:sp>
      <p:sp>
        <p:nvSpPr>
          <p:cNvPr id="16413" name="Прямоугольник 10"/>
          <p:cNvSpPr>
            <a:spLocks noChangeArrowheads="1"/>
          </p:cNvSpPr>
          <p:nvPr/>
        </p:nvSpPr>
        <p:spPr bwMode="auto">
          <a:xfrm>
            <a:off x="4953000" y="2197100"/>
            <a:ext cx="1343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Задвижка</a:t>
            </a:r>
          </a:p>
        </p:txBody>
      </p:sp>
      <p:sp>
        <p:nvSpPr>
          <p:cNvPr id="16414" name="Прямоугольник 11"/>
          <p:cNvSpPr>
            <a:spLocks noChangeArrowheads="1"/>
          </p:cNvSpPr>
          <p:nvPr/>
        </p:nvSpPr>
        <p:spPr bwMode="auto">
          <a:xfrm>
            <a:off x="4953000" y="3789363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 Затвор поворотный</a:t>
            </a:r>
          </a:p>
        </p:txBody>
      </p:sp>
      <p:sp>
        <p:nvSpPr>
          <p:cNvPr id="16415" name="Прямоугольник 12"/>
          <p:cNvSpPr>
            <a:spLocks noChangeArrowheads="1"/>
          </p:cNvSpPr>
          <p:nvPr/>
        </p:nvSpPr>
        <p:spPr bwMode="auto">
          <a:xfrm>
            <a:off x="4953000" y="5487988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Кран проходной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1" name="AutoShape 4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2" name="AutoShape 6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3" name="AutoShape 1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4" name="AutoShape 1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5" name="AutoShape 18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6" name="AutoShape 20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7" name="AutoShape 2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8" name="AutoShape 2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9" name="AutoShape 25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20" name="AutoShape 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21" name="AutoShape 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22" name="AutoShape 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23" name="AutoShape 7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61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24" name="Заголовок 1"/>
          <p:cNvSpPr>
            <a:spLocks noGrp="1"/>
          </p:cNvSpPr>
          <p:nvPr>
            <p:ph type="ctrTitle"/>
          </p:nvPr>
        </p:nvSpPr>
        <p:spPr>
          <a:xfrm>
            <a:off x="0" y="-26988"/>
            <a:ext cx="9144000" cy="647701"/>
          </a:xfrm>
          <a:solidFill>
            <a:schemeClr val="tx1">
              <a:alpha val="79999"/>
            </a:schemeClr>
          </a:solidFill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</a:rPr>
              <a:t>ГОСТ 21.408-2013</a:t>
            </a:r>
            <a:endParaRPr lang="ru-RU" altLang="ru-RU" sz="3200" smtClean="0">
              <a:solidFill>
                <a:schemeClr val="bg1"/>
              </a:solidFill>
            </a:endParaRPr>
          </a:p>
        </p:txBody>
      </p:sp>
      <p:sp>
        <p:nvSpPr>
          <p:cNvPr id="17425" name="Прямоугольник 3"/>
          <p:cNvSpPr>
            <a:spLocks noChangeArrowheads="1"/>
          </p:cNvSpPr>
          <p:nvPr/>
        </p:nvSpPr>
        <p:spPr bwMode="auto">
          <a:xfrm>
            <a:off x="176213" y="1600200"/>
            <a:ext cx="89916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/>
              <a:t>Схемы автоматизации выполняют двумя способами:</a:t>
            </a:r>
          </a:p>
          <a:p>
            <a:endParaRPr lang="ru-RU" altLang="ru-RU" sz="2400"/>
          </a:p>
          <a:p>
            <a:r>
              <a:rPr lang="ru-RU" altLang="ru-RU" sz="2400"/>
              <a:t>- развернутым, при котором на схеме изображают состав и место расположения технических средств автоматизации каждого контура контроля и управления;</a:t>
            </a:r>
          </a:p>
          <a:p>
            <a:endParaRPr lang="ru-RU" altLang="ru-RU" sz="2400"/>
          </a:p>
          <a:p>
            <a:r>
              <a:rPr lang="ru-RU" altLang="ru-RU" sz="2400"/>
              <a:t>- упрощенным, при котором на схеме изображают основные функции контуров контроля и управления (без выделения входящих в них отдельных технических средств автоматизации и указания места расположения).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5" name="AutoShape 4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6" name="AutoShape 6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7" name="AutoShape 1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8" name="AutoShape 1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9" name="AutoShape 18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0" name="AutoShape 20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1" name="AutoShape 2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2" name="AutoShape 2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3" name="AutoShape 25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4" name="AutoShape 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5" name="AutoShape 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6" name="AutoShape 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7" name="AutoShape 7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61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8" name="Заголовок 1"/>
          <p:cNvSpPr>
            <a:spLocks noGrp="1"/>
          </p:cNvSpPr>
          <p:nvPr>
            <p:ph type="ctrTitle"/>
          </p:nvPr>
        </p:nvSpPr>
        <p:spPr>
          <a:xfrm>
            <a:off x="0" y="-26988"/>
            <a:ext cx="9144000" cy="647701"/>
          </a:xfrm>
          <a:solidFill>
            <a:schemeClr val="tx1">
              <a:alpha val="79999"/>
            </a:schemeClr>
          </a:solidFill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</a:rPr>
              <a:t>ГОСТ 21.408-2013</a:t>
            </a:r>
            <a:endParaRPr lang="ru-RU" altLang="ru-RU" sz="3200" smtClean="0">
              <a:solidFill>
                <a:schemeClr val="bg1"/>
              </a:solidFill>
            </a:endParaRPr>
          </a:p>
        </p:txBody>
      </p:sp>
      <p:sp>
        <p:nvSpPr>
          <p:cNvPr id="18449" name="Прямоугольник 1"/>
          <p:cNvSpPr>
            <a:spLocks noChangeArrowheads="1"/>
          </p:cNvSpPr>
          <p:nvPr/>
        </p:nvSpPr>
        <p:spPr bwMode="auto">
          <a:xfrm>
            <a:off x="307975" y="749300"/>
            <a:ext cx="8531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/>
              <a:t>Развернутый способ выполнения схем автоматизации</a:t>
            </a:r>
          </a:p>
        </p:txBody>
      </p:sp>
      <p:pic>
        <p:nvPicPr>
          <p:cNvPr id="18450" name="Picture 2" descr="ГОСТ 21.408-2013 Система проектной документации для строительства (СПДС). Правила выполнения рабочей документации автоматизации технологических процессов (с Поправками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25" y="2468563"/>
            <a:ext cx="3113088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1" name="Picture 4" descr="ГОСТ 21.408-2013 Система проектной документации для строительства (СПДС). Правила выполнения рабочей документации автоматизации технологических процессов (с Поправками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738" y="5006975"/>
            <a:ext cx="31845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2" name="Прямоугольник 2"/>
          <p:cNvSpPr>
            <a:spLocks noChangeArrowheads="1"/>
          </p:cNvSpPr>
          <p:nvPr/>
        </p:nvSpPr>
        <p:spPr bwMode="auto">
          <a:xfrm>
            <a:off x="482600" y="1524000"/>
            <a:ext cx="7515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Условное графическое обозначение приборов, встраиваемых в технологические коммуникации</a:t>
            </a:r>
          </a:p>
        </p:txBody>
      </p:sp>
      <p:sp>
        <p:nvSpPr>
          <p:cNvPr id="18453" name="Прямоугольник 4"/>
          <p:cNvSpPr>
            <a:spLocks noChangeArrowheads="1"/>
          </p:cNvSpPr>
          <p:nvPr/>
        </p:nvSpPr>
        <p:spPr bwMode="auto">
          <a:xfrm>
            <a:off x="407988" y="4027488"/>
            <a:ext cx="84756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Условное графическое обозначение приборов, устанавливаемых на технологическом оборудовании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59" name="AutoShape 4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0" name="AutoShape 6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1" name="AutoShape 1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2" name="AutoShape 1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3" name="AutoShape 18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4" name="AutoShape 20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5" name="AutoShape 2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6" name="AutoShape 2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7" name="AutoShape 25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8" name="AutoShape 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9" name="AutoShape 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70" name="AutoShape 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71" name="AutoShape 7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61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72" name="Заголовок 1"/>
          <p:cNvSpPr>
            <a:spLocks noGrp="1"/>
          </p:cNvSpPr>
          <p:nvPr>
            <p:ph type="ctrTitle"/>
          </p:nvPr>
        </p:nvSpPr>
        <p:spPr>
          <a:xfrm>
            <a:off x="0" y="-26988"/>
            <a:ext cx="9144000" cy="647701"/>
          </a:xfrm>
          <a:solidFill>
            <a:schemeClr val="tx1">
              <a:alpha val="79999"/>
            </a:schemeClr>
          </a:solidFill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</a:rPr>
              <a:t>ГОСТ 21.408-2013</a:t>
            </a:r>
            <a:endParaRPr lang="ru-RU" altLang="ru-RU" sz="3200" smtClean="0">
              <a:solidFill>
                <a:schemeClr val="bg1"/>
              </a:solidFill>
            </a:endParaRPr>
          </a:p>
        </p:txBody>
      </p:sp>
      <p:sp>
        <p:nvSpPr>
          <p:cNvPr id="19473" name="Прямоугольник 1"/>
          <p:cNvSpPr>
            <a:spLocks noChangeArrowheads="1"/>
          </p:cNvSpPr>
          <p:nvPr/>
        </p:nvSpPr>
        <p:spPr bwMode="auto">
          <a:xfrm>
            <a:off x="307975" y="749300"/>
            <a:ext cx="8531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/>
              <a:t>Развернутый способ выполнения схем автоматизации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2425" y="1600200"/>
            <a:ext cx="8226425" cy="22463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/>
              <a:t>Остальные технические средства автоматизации - в </a:t>
            </a:r>
            <a:r>
              <a:rPr lang="ru-RU" sz="2000" b="1" dirty="0"/>
              <a:t>прямоугольниках, расположенных в нижней части схемы</a:t>
            </a:r>
            <a:r>
              <a:rPr lang="ru-RU" sz="2000" dirty="0"/>
              <a:t>. </a:t>
            </a:r>
          </a:p>
          <a:p>
            <a:pPr>
              <a:defRPr/>
            </a:pPr>
            <a:endParaRPr lang="ru-RU" sz="2000" dirty="0"/>
          </a:p>
          <a:p>
            <a:pPr>
              <a:defRPr/>
            </a:pPr>
            <a:r>
              <a:rPr lang="ru-RU" sz="2000" dirty="0"/>
              <a:t>Порядок: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приборы местные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щиты и пульты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комплексы технических средств</a:t>
            </a:r>
          </a:p>
        </p:txBody>
      </p:sp>
      <p:sp>
        <p:nvSpPr>
          <p:cNvPr id="19475" name="Прямоугольник 5"/>
          <p:cNvSpPr>
            <a:spLocks noChangeArrowheads="1"/>
          </p:cNvSpPr>
          <p:nvPr/>
        </p:nvSpPr>
        <p:spPr bwMode="auto">
          <a:xfrm>
            <a:off x="460375" y="4495800"/>
            <a:ext cx="8458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Буквенно-цифровые обозначения приборов указывают в нижней части окружности (квадрата, прямоугольника) или с правой стороны от него, обозначения электроаппаратов - справа от их условного графического обозначения.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83" name="AutoShape 4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84" name="AutoShape 6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85" name="AutoShape 1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86" name="AutoShape 1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87" name="AutoShape 18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88" name="AutoShape 20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89" name="AutoShape 2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0" name="AutoShape 2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1" name="AutoShape 25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2" name="AutoShape 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3" name="AutoShape 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4" name="AutoShape 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5" name="AutoShape 7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61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6" name="Заголовок 1"/>
          <p:cNvSpPr>
            <a:spLocks noGrp="1"/>
          </p:cNvSpPr>
          <p:nvPr>
            <p:ph type="ctrTitle"/>
          </p:nvPr>
        </p:nvSpPr>
        <p:spPr>
          <a:xfrm>
            <a:off x="0" y="-26988"/>
            <a:ext cx="9144000" cy="647701"/>
          </a:xfrm>
          <a:solidFill>
            <a:schemeClr val="tx1">
              <a:alpha val="79999"/>
            </a:schemeClr>
          </a:solidFill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</a:rPr>
              <a:t>ГОСТ 21.408-2013</a:t>
            </a:r>
            <a:endParaRPr lang="ru-RU" altLang="ru-RU" sz="3200" smtClean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55575" y="914400"/>
            <a:ext cx="883602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ru-RU" altLang="ru-RU" sz="2000" dirty="0" smtClean="0"/>
              <a:t>Рекомендуемая последовательности присвоения номеров  приборам и комплектам средств автоматизации:</a:t>
            </a:r>
          </a:p>
          <a:p>
            <a:pPr algn="just">
              <a:defRPr/>
            </a:pPr>
            <a:endParaRPr lang="ru-RU" altLang="ru-RU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altLang="ru-RU" sz="2000" dirty="0" smtClean="0"/>
              <a:t>Температура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altLang="ru-RU" sz="2000" dirty="0" smtClean="0"/>
              <a:t>Давление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altLang="ru-RU" sz="2000" dirty="0" smtClean="0"/>
              <a:t>Расход или количество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altLang="ru-RU" sz="2000" dirty="0" smtClean="0"/>
              <a:t>Уровень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altLang="ru-RU" sz="2000" dirty="0" smtClean="0"/>
              <a:t>Влажности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altLang="ru-RU" sz="2000" dirty="0" smtClean="0"/>
              <a:t>Плотности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altLang="ru-RU" sz="2000" dirty="0" smtClean="0"/>
              <a:t>Вязкость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altLang="ru-RU" sz="2000" dirty="0" smtClean="0"/>
              <a:t>Концентрация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altLang="ru-RU" sz="2000" dirty="0" err="1" smtClean="0"/>
              <a:t>Пылность</a:t>
            </a:r>
            <a:r>
              <a:rPr lang="ru-RU" altLang="ru-RU" sz="2000" dirty="0" smtClean="0"/>
              <a:t>, цветности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altLang="ru-RU" sz="2000" dirty="0" smtClean="0"/>
              <a:t>Теплота сгорания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altLang="ru-RU" sz="2000" dirty="0" smtClean="0"/>
              <a:t>Количество теплоты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altLang="ru-RU" sz="2000" dirty="0" smtClean="0"/>
              <a:t>Сила звука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altLang="ru-RU" sz="2000" dirty="0" smtClean="0"/>
              <a:t>Вибрация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altLang="ru-RU" sz="2000" dirty="0" smtClean="0"/>
              <a:t>Линейная скорость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altLang="ru-RU" sz="2000" dirty="0" smtClean="0"/>
              <a:t>Частота вращения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75" name="AutoShape 4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76" name="AutoShape 6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77" name="Прямоугольник 7"/>
          <p:cNvSpPr>
            <a:spLocks noChangeArrowheads="1"/>
          </p:cNvSpPr>
          <p:nvPr/>
        </p:nvSpPr>
        <p:spPr bwMode="auto">
          <a:xfrm>
            <a:off x="176213" y="1190625"/>
            <a:ext cx="8534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/>
              <a:t>Контур контроля, регулирования и управления:</a:t>
            </a:r>
            <a:r>
              <a:rPr lang="ru-RU" altLang="ru-RU" sz="2000"/>
              <a:t> Совокупность отдельных функционально связанных приборов, выполняющих определенную задачу по контролю, регулированию, сигнализации, управлению и т.п.</a:t>
            </a:r>
          </a:p>
        </p:txBody>
      </p:sp>
      <p:pic>
        <p:nvPicPr>
          <p:cNvPr id="3078" name="Picture 10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4022725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14950"/>
            <a:ext cx="27051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Прямоугольник 13"/>
          <p:cNvSpPr>
            <a:spLocks noChangeArrowheads="1"/>
          </p:cNvSpPr>
          <p:nvPr/>
        </p:nvSpPr>
        <p:spPr bwMode="auto">
          <a:xfrm>
            <a:off x="152400" y="3124200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 Прибор, аппарат, устанавливаемый вне щита (по месту):</a:t>
            </a:r>
          </a:p>
        </p:txBody>
      </p:sp>
      <p:sp>
        <p:nvSpPr>
          <p:cNvPr id="3081" name="AutoShape 1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2" name="AutoShape 1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3" name="AutoShape 18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4" name="AutoShape 20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5" name="AutoShape 2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6" name="AutoShape 2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7" name="AutoShape 25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3088" name="Picture 2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186363"/>
            <a:ext cx="1957388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038" y="3816350"/>
            <a:ext cx="12954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0" name="Прямоугольник 25"/>
          <p:cNvSpPr>
            <a:spLocks noChangeArrowheads="1"/>
          </p:cNvSpPr>
          <p:nvPr/>
        </p:nvSpPr>
        <p:spPr bwMode="auto">
          <a:xfrm>
            <a:off x="4724400" y="3048000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Прибор, аппарат, устанавливаемый на щите, пульте</a:t>
            </a:r>
          </a:p>
        </p:txBody>
      </p:sp>
      <p:sp>
        <p:nvSpPr>
          <p:cNvPr id="3091" name="Заголовок 1"/>
          <p:cNvSpPr>
            <a:spLocks noGrp="1"/>
          </p:cNvSpPr>
          <p:nvPr>
            <p:ph type="ctrTitle"/>
          </p:nvPr>
        </p:nvSpPr>
        <p:spPr>
          <a:xfrm>
            <a:off x="0" y="-26988"/>
            <a:ext cx="9144000" cy="647701"/>
          </a:xfrm>
          <a:solidFill>
            <a:schemeClr val="tx1">
              <a:alpha val="79999"/>
            </a:schemeClr>
          </a:solidFill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</a:rPr>
              <a:t>ГОСТ 21.208-2013</a:t>
            </a:r>
            <a:endParaRPr lang="ru-RU" altLang="ru-RU" sz="3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07" name="AutoShape 4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08" name="AutoShape 6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09" name="AutoShape 1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0" name="AutoShape 1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1" name="AutoShape 18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2" name="AutoShape 20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3" name="AutoShape 2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4" name="AutoShape 2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5" name="AutoShape 25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6" name="AutoShape 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7" name="AutoShape 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8" name="AutoShape 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9" name="AutoShape 7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61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0" name="Заголовок 1"/>
          <p:cNvSpPr>
            <a:spLocks noGrp="1"/>
          </p:cNvSpPr>
          <p:nvPr>
            <p:ph type="ctrTitle"/>
          </p:nvPr>
        </p:nvSpPr>
        <p:spPr>
          <a:xfrm>
            <a:off x="0" y="-26988"/>
            <a:ext cx="9144000" cy="647701"/>
          </a:xfrm>
          <a:solidFill>
            <a:schemeClr val="tx1">
              <a:alpha val="79999"/>
            </a:schemeClr>
          </a:solidFill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</a:rPr>
              <a:t>ГОСТ 21.408-2013</a:t>
            </a:r>
            <a:endParaRPr lang="ru-RU" altLang="ru-RU" sz="3200" smtClean="0">
              <a:solidFill>
                <a:schemeClr val="bg1"/>
              </a:solidFill>
            </a:endParaRPr>
          </a:p>
        </p:txBody>
      </p:sp>
      <p:sp>
        <p:nvSpPr>
          <p:cNvPr id="21521" name="Прямоугольник 1"/>
          <p:cNvSpPr>
            <a:spLocks noChangeArrowheads="1"/>
          </p:cNvSpPr>
          <p:nvPr/>
        </p:nvSpPr>
        <p:spPr bwMode="auto">
          <a:xfrm>
            <a:off x="307975" y="749300"/>
            <a:ext cx="8531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/>
              <a:t>Развернутый способ выполнения схем автоматизации</a:t>
            </a:r>
          </a:p>
        </p:txBody>
      </p:sp>
      <p:sp>
        <p:nvSpPr>
          <p:cNvPr id="21522" name="Прямоугольник 2"/>
          <p:cNvSpPr>
            <a:spLocks noChangeArrowheads="1"/>
          </p:cNvSpPr>
          <p:nvPr/>
        </p:nvSpPr>
        <p:spPr bwMode="auto">
          <a:xfrm>
            <a:off x="307975" y="1981200"/>
            <a:ext cx="8683625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2000"/>
              <a:t>Линии связи допускается изображать с разрывом при большой протяженности и/или при сложном их расположении. </a:t>
            </a:r>
          </a:p>
          <a:p>
            <a:pPr algn="just"/>
            <a:endParaRPr lang="ru-RU" altLang="ru-RU" sz="2000"/>
          </a:p>
          <a:p>
            <a:pPr algn="just"/>
            <a:r>
              <a:rPr lang="ru-RU" altLang="ru-RU" sz="2000"/>
              <a:t>Места разрывов линий связи нумеруют арабскими цифрами в порядке их расположения в прямоугольнике с заголовком "Приборы местные". Порядок нумерации – в соответствии с течением среды (по возможности).</a:t>
            </a:r>
          </a:p>
          <a:p>
            <a:pPr algn="just"/>
            <a:endParaRPr lang="ru-RU" altLang="ru-RU" sz="2000"/>
          </a:p>
          <a:p>
            <a:pPr algn="just"/>
            <a:r>
              <a:rPr lang="ru-RU" altLang="ru-RU" sz="2000"/>
              <a:t>Допускается пересечение линий связи с изображениями технологического оборудования. Пересечение линий связи с обозначениями приборов не допускается.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31" name="AutoShape 4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32" name="AutoShape 6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22533" name="Picture 9" descr="ГОСТ 21.408-2013 Система проектной документации для строительства (СПДС). Правила выполнения рабочей документации автоматизации технологических процессов (с Поправками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98500"/>
            <a:ext cx="5143500" cy="609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Заголовок 1"/>
          <p:cNvSpPr>
            <a:spLocks noGrp="1"/>
          </p:cNvSpPr>
          <p:nvPr>
            <p:ph type="ctrTitle"/>
          </p:nvPr>
        </p:nvSpPr>
        <p:spPr>
          <a:xfrm>
            <a:off x="0" y="-26988"/>
            <a:ext cx="9144000" cy="647701"/>
          </a:xfrm>
          <a:solidFill>
            <a:schemeClr val="tx1">
              <a:alpha val="79999"/>
            </a:schemeClr>
          </a:solidFill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</a:rPr>
              <a:t>ГОСТ 21.408-2013</a:t>
            </a:r>
            <a:endParaRPr lang="ru-RU" altLang="ru-RU" sz="3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55" name="AutoShape 4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56" name="AutoShape 6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57" name="AutoShape 1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58" name="AutoShape 1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59" name="AutoShape 18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60" name="AutoShape 20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61" name="AutoShape 2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62" name="AutoShape 2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63" name="AutoShape 25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64" name="AutoShape 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65" name="AutoShape 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66" name="AutoShape 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67" name="AutoShape 7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61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68" name="Заголовок 1"/>
          <p:cNvSpPr>
            <a:spLocks noGrp="1"/>
          </p:cNvSpPr>
          <p:nvPr>
            <p:ph type="ctrTitle"/>
          </p:nvPr>
        </p:nvSpPr>
        <p:spPr>
          <a:xfrm>
            <a:off x="0" y="-26988"/>
            <a:ext cx="9144000" cy="647701"/>
          </a:xfrm>
          <a:solidFill>
            <a:schemeClr val="tx1">
              <a:alpha val="79999"/>
            </a:schemeClr>
          </a:solidFill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</a:rPr>
              <a:t>ГОСТ 21.408-2013</a:t>
            </a:r>
            <a:endParaRPr lang="ru-RU" altLang="ru-RU" sz="3200" smtClean="0">
              <a:solidFill>
                <a:schemeClr val="bg1"/>
              </a:solidFill>
            </a:endParaRPr>
          </a:p>
        </p:txBody>
      </p:sp>
      <p:sp>
        <p:nvSpPr>
          <p:cNvPr id="23569" name="Прямоугольник 1"/>
          <p:cNvSpPr>
            <a:spLocks noChangeArrowheads="1"/>
          </p:cNvSpPr>
          <p:nvPr/>
        </p:nvSpPr>
        <p:spPr bwMode="auto">
          <a:xfrm>
            <a:off x="307975" y="749300"/>
            <a:ext cx="8531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/>
              <a:t>Упрощенный способ выполнения схем автоматизации</a:t>
            </a:r>
          </a:p>
        </p:txBody>
      </p:sp>
      <p:sp>
        <p:nvSpPr>
          <p:cNvPr id="23570" name="Прямоугольник 2"/>
          <p:cNvSpPr>
            <a:spLocks noChangeArrowheads="1"/>
          </p:cNvSpPr>
          <p:nvPr/>
        </p:nvSpPr>
        <p:spPr bwMode="auto">
          <a:xfrm>
            <a:off x="341313" y="1524000"/>
            <a:ext cx="8661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Контуры контроля и управления, а также одиночные приборы наносят рядом с изображением технологического оборудования и коммуникаций (или в их разрыве)</a:t>
            </a:r>
          </a:p>
          <a:p>
            <a:endParaRPr lang="ru-RU" altLang="ru-RU"/>
          </a:p>
          <a:p>
            <a:r>
              <a:rPr lang="ru-RU" altLang="ru-RU"/>
              <a:t>В нижней части схемы рекомендуется приводить таблицу контуров.</a:t>
            </a:r>
          </a:p>
          <a:p>
            <a:endParaRPr lang="ru-RU" altLang="ru-RU"/>
          </a:p>
          <a:p>
            <a:r>
              <a:rPr lang="ru-RU" altLang="ru-RU"/>
              <a:t>В таблице контуров указывают номера контуров и номер листа основного комплекта, на котором приведен состав каждого контура.</a:t>
            </a:r>
          </a:p>
          <a:p>
            <a:endParaRPr lang="ru-RU" altLang="ru-RU"/>
          </a:p>
          <a:p>
            <a:r>
              <a:rPr lang="ru-RU" altLang="ru-RU"/>
              <a:t>Контур (независимо от числа входящих в него элементов) изображают в виде окружности (прямоугольника), разделенной горизонтальной чертой. </a:t>
            </a:r>
          </a:p>
          <a:p>
            <a:r>
              <a:rPr lang="ru-RU" altLang="ru-RU"/>
              <a:t>В верхнюю часть окружности записывают буквенное обозначение, определяющее измеряемый (регулируемый) параметр, и функции, выполняемые данным контуром, в нижнюю - номер контура. Для контуров систем автоматического регулирования, кроме того, на схеме изображают исполнительные механизмы, регулирующие органы и линию связи, соединяющую контуры с исполнительными механизмами.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579" name="AutoShape 4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580" name="AutoShape 6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24581" name="Picture 7" descr="ГОСТ 21.408-2013 Система проектной документации для строительства (СПДС). Правила выполнения рабочей документации автоматизации технологических процессов (с Поправками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38188"/>
            <a:ext cx="6938963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Заголовок 1"/>
          <p:cNvSpPr>
            <a:spLocks noGrp="1"/>
          </p:cNvSpPr>
          <p:nvPr>
            <p:ph type="ctrTitle"/>
          </p:nvPr>
        </p:nvSpPr>
        <p:spPr>
          <a:xfrm>
            <a:off x="0" y="-26988"/>
            <a:ext cx="9144000" cy="647701"/>
          </a:xfrm>
          <a:solidFill>
            <a:schemeClr val="tx1">
              <a:alpha val="79999"/>
            </a:schemeClr>
          </a:solidFill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</a:rPr>
              <a:t>ГОСТ 21.408-2013</a:t>
            </a:r>
            <a:endParaRPr lang="ru-RU" altLang="ru-RU" sz="3200" smtClean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20700" y="5418138"/>
          <a:ext cx="7886700" cy="1333500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sz="1400" dirty="0">
                          <a:solidFill>
                            <a:srgbClr val="2D2D2D"/>
                          </a:solidFill>
                          <a:effectLst/>
                        </a:rPr>
                        <a:t>Номер контура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dirty="0" smtClean="0">
                          <a:solidFill>
                            <a:srgbClr val="2D2D2D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rgbClr val="2D2D2D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dirty="0">
                          <a:solidFill>
                            <a:srgbClr val="2D2D2D"/>
                          </a:solidFill>
                          <a:effectLst/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dirty="0">
                          <a:solidFill>
                            <a:srgbClr val="2D2D2D"/>
                          </a:solidFill>
                          <a:effectLst/>
                        </a:rPr>
                        <a:t>4, 5, 6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2D2D2D"/>
                          </a:solidFill>
                          <a:effectLst/>
                        </a:rPr>
                        <a:t>7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2D2D2D"/>
                          </a:solidFill>
                          <a:effectLst/>
                        </a:rPr>
                        <a:t>8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sz="1400">
                          <a:solidFill>
                            <a:srgbClr val="2D2D2D"/>
                          </a:solidFill>
                          <a:effectLst/>
                        </a:rPr>
                        <a:t>Номер листа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2D2D2D"/>
                          </a:solidFill>
                          <a:effectLst/>
                        </a:rPr>
                        <a:t>2</a:t>
                      </a:r>
                      <a:br>
                        <a:rPr lang="ru-RU" sz="1400">
                          <a:solidFill>
                            <a:srgbClr val="2D2D2D"/>
                          </a:solidFill>
                          <a:effectLst/>
                        </a:rPr>
                      </a:br>
                      <a:endParaRPr lang="ru-RU" sz="1400">
                        <a:solidFill>
                          <a:srgbClr val="2D2D2D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2D2D2D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dirty="0">
                          <a:solidFill>
                            <a:srgbClr val="2D2D2D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dirty="0">
                          <a:solidFill>
                            <a:srgbClr val="2D2D2D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dirty="0">
                          <a:solidFill>
                            <a:srgbClr val="2D2D2D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099" name="AutoShape 4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0" name="AutoShape 6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1" name="AutoShape 1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2" name="AutoShape 1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3" name="AutoShape 18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4" name="AutoShape 20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5" name="AutoShape 2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6" name="AutoShape 2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7" name="AutoShape 25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4108" name="Picture 5" descr="img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042988"/>
            <a:ext cx="831850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6" descr="img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798763"/>
            <a:ext cx="9239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7" descr="img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3884613"/>
            <a:ext cx="844550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763838"/>
            <a:ext cx="1176338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11" descr="Drawing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04" t="64120" r="71498" b="16864"/>
          <a:stretch>
            <a:fillRect/>
          </a:stretch>
        </p:blipFill>
        <p:spPr bwMode="auto">
          <a:xfrm>
            <a:off x="5021263" y="1181100"/>
            <a:ext cx="8826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3" name="TextBox 4"/>
          <p:cNvSpPr txBox="1">
            <a:spLocks noChangeArrowheads="1"/>
          </p:cNvSpPr>
          <p:nvPr/>
        </p:nvSpPr>
        <p:spPr bwMode="auto">
          <a:xfrm>
            <a:off x="1460500" y="2903538"/>
            <a:ext cx="2514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без соединения </a:t>
            </a:r>
          </a:p>
        </p:txBody>
      </p:sp>
      <p:sp>
        <p:nvSpPr>
          <p:cNvPr id="4114" name="TextBox 4"/>
          <p:cNvSpPr txBox="1">
            <a:spLocks noChangeArrowheads="1"/>
          </p:cNvSpPr>
          <p:nvPr/>
        </p:nvSpPr>
        <p:spPr bwMode="auto">
          <a:xfrm>
            <a:off x="1355725" y="3935413"/>
            <a:ext cx="2514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с соединением</a:t>
            </a:r>
          </a:p>
        </p:txBody>
      </p:sp>
      <p:sp>
        <p:nvSpPr>
          <p:cNvPr id="4115" name="TextBox 4"/>
          <p:cNvSpPr txBox="1">
            <a:spLocks noChangeArrowheads="1"/>
          </p:cNvSpPr>
          <p:nvPr/>
        </p:nvSpPr>
        <p:spPr bwMode="auto">
          <a:xfrm>
            <a:off x="2027238" y="5203825"/>
            <a:ext cx="2514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ИМ</a:t>
            </a:r>
          </a:p>
        </p:txBody>
      </p:sp>
      <p:sp>
        <p:nvSpPr>
          <p:cNvPr id="4116" name="TextBox 4"/>
          <p:cNvSpPr txBox="1">
            <a:spLocks noChangeArrowheads="1"/>
          </p:cNvSpPr>
          <p:nvPr/>
        </p:nvSpPr>
        <p:spPr bwMode="auto">
          <a:xfrm>
            <a:off x="1371600" y="1457325"/>
            <a:ext cx="299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ИМ с ручным приводом</a:t>
            </a:r>
          </a:p>
        </p:txBody>
      </p:sp>
      <p:sp>
        <p:nvSpPr>
          <p:cNvPr id="4117" name="TextBox 4"/>
          <p:cNvSpPr txBox="1">
            <a:spLocks noChangeArrowheads="1"/>
          </p:cNvSpPr>
          <p:nvPr/>
        </p:nvSpPr>
        <p:spPr bwMode="auto">
          <a:xfrm>
            <a:off x="6088063" y="1492250"/>
            <a:ext cx="2819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электрозадвижка</a:t>
            </a:r>
          </a:p>
        </p:txBody>
      </p:sp>
      <p:sp>
        <p:nvSpPr>
          <p:cNvPr id="4118" name="TextBox 4"/>
          <p:cNvSpPr txBox="1">
            <a:spLocks noChangeArrowheads="1"/>
          </p:cNvSpPr>
          <p:nvPr/>
        </p:nvSpPr>
        <p:spPr bwMode="auto">
          <a:xfrm>
            <a:off x="6248400" y="2940050"/>
            <a:ext cx="2659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регулирующий орган</a:t>
            </a:r>
          </a:p>
        </p:txBody>
      </p:sp>
      <p:sp>
        <p:nvSpPr>
          <p:cNvPr id="4119" name="Заголовок 1"/>
          <p:cNvSpPr>
            <a:spLocks noGrp="1"/>
          </p:cNvSpPr>
          <p:nvPr>
            <p:ph type="ctrTitle"/>
          </p:nvPr>
        </p:nvSpPr>
        <p:spPr>
          <a:xfrm>
            <a:off x="0" y="-26988"/>
            <a:ext cx="9144000" cy="647701"/>
          </a:xfrm>
          <a:solidFill>
            <a:schemeClr val="tx1">
              <a:alpha val="79999"/>
            </a:schemeClr>
          </a:solidFill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</a:rPr>
              <a:t>ГОСТ 21.208-2013</a:t>
            </a:r>
            <a:endParaRPr lang="ru-RU" altLang="ru-RU" sz="3200" smtClean="0">
              <a:solidFill>
                <a:schemeClr val="bg1"/>
              </a:solidFill>
            </a:endParaRPr>
          </a:p>
        </p:txBody>
      </p:sp>
      <p:pic>
        <p:nvPicPr>
          <p:cNvPr id="4120" name="Picture 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5016500"/>
            <a:ext cx="1319213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3" name="AutoShape 4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4" name="AutoShape 6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5" name="AutoShape 1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6" name="AutoShape 1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7" name="AutoShape 18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8" name="AutoShape 20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9" name="AutoShape 2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30" name="AutoShape 2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31" name="AutoShape 25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5132" name="Picture 2" descr="http://docs.cntd.ru/picture/get?id=P0055&amp;doc_id=1200108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2971800"/>
            <a:ext cx="8512175" cy="323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3" name="Прямоугольник 1"/>
          <p:cNvSpPr>
            <a:spLocks noChangeArrowheads="1"/>
          </p:cNvSpPr>
          <p:nvPr/>
        </p:nvSpPr>
        <p:spPr bwMode="auto">
          <a:xfrm>
            <a:off x="152400" y="838200"/>
            <a:ext cx="8839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В </a:t>
            </a:r>
            <a:r>
              <a:rPr lang="ru-RU" altLang="ru-RU" sz="2000" b="1"/>
              <a:t>верхней</a:t>
            </a:r>
            <a:r>
              <a:rPr lang="ru-RU" altLang="ru-RU" sz="2000"/>
              <a:t> части графического обозначения наносят буквенные обозначения измеряемой величины и функционального признака прибора, определяющего его назначение.</a:t>
            </a:r>
          </a:p>
          <a:p>
            <a:r>
              <a:rPr lang="ru-RU" altLang="ru-RU" sz="2000"/>
              <a:t>В </a:t>
            </a:r>
            <a:r>
              <a:rPr lang="ru-RU" altLang="ru-RU" sz="2000" b="1"/>
              <a:t>нижней</a:t>
            </a:r>
            <a:r>
              <a:rPr lang="ru-RU" altLang="ru-RU" sz="2000"/>
              <a:t> части графического обозначения наносят цифровое (позиционное) обозначение прибора или комплекта средств автоматизации.</a:t>
            </a:r>
          </a:p>
        </p:txBody>
      </p:sp>
      <p:sp>
        <p:nvSpPr>
          <p:cNvPr id="5134" name="Заголовок 1"/>
          <p:cNvSpPr>
            <a:spLocks noGrp="1"/>
          </p:cNvSpPr>
          <p:nvPr>
            <p:ph type="ctrTitle"/>
          </p:nvPr>
        </p:nvSpPr>
        <p:spPr>
          <a:xfrm>
            <a:off x="0" y="-26988"/>
            <a:ext cx="9144000" cy="647701"/>
          </a:xfrm>
          <a:solidFill>
            <a:schemeClr val="tx1">
              <a:alpha val="79999"/>
            </a:schemeClr>
          </a:solidFill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</a:rPr>
              <a:t>ГОСТ 21.208-2013</a:t>
            </a:r>
            <a:endParaRPr lang="ru-RU" altLang="ru-RU" sz="3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47" name="AutoShape 4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48" name="AutoShape 6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49" name="AutoShape 1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0" name="AutoShape 1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1" name="AutoShape 18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2" name="AutoShape 20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3" name="AutoShape 2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4" name="AutoShape 2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5" name="AutoShape 25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6" name="Прямоугольник 14"/>
          <p:cNvSpPr>
            <a:spLocks noChangeArrowheads="1"/>
          </p:cNvSpPr>
          <p:nvPr/>
        </p:nvSpPr>
        <p:spPr bwMode="auto">
          <a:xfrm>
            <a:off x="228600" y="685800"/>
            <a:ext cx="38862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/>
              <a:t>Измеряемая величина:</a:t>
            </a:r>
          </a:p>
          <a:p>
            <a:pPr eaLnBrk="1" hangingPunct="1"/>
            <a:r>
              <a:rPr lang="ru-RU" altLang="ru-RU" sz="2000"/>
              <a:t>Е - напряжение,</a:t>
            </a:r>
          </a:p>
          <a:p>
            <a:pPr eaLnBrk="1" hangingPunct="1"/>
            <a:r>
              <a:rPr lang="en-US" altLang="ru-RU" sz="2000"/>
              <a:t>F </a:t>
            </a:r>
            <a:r>
              <a:rPr lang="ru-RU" altLang="ru-RU" sz="2000"/>
              <a:t>- расход,</a:t>
            </a:r>
          </a:p>
          <a:p>
            <a:pPr eaLnBrk="1" hangingPunct="1"/>
            <a:r>
              <a:rPr lang="ru-RU" altLang="ru-RU" sz="2000"/>
              <a:t>Н - ручное воздействие,</a:t>
            </a:r>
          </a:p>
          <a:p>
            <a:pPr eaLnBrk="1" hangingPunct="1"/>
            <a:r>
              <a:rPr lang="ru-RU" altLang="ru-RU" sz="2000"/>
              <a:t>К - временная программа,</a:t>
            </a:r>
          </a:p>
          <a:p>
            <a:pPr eaLnBrk="1" hangingPunct="1"/>
            <a:r>
              <a:rPr lang="en-US" altLang="ru-RU" sz="2000"/>
              <a:t>L</a:t>
            </a:r>
            <a:r>
              <a:rPr lang="ru-RU" altLang="ru-RU" sz="2000"/>
              <a:t> - уровень,</a:t>
            </a:r>
          </a:p>
          <a:p>
            <a:pPr eaLnBrk="1" hangingPunct="1"/>
            <a:r>
              <a:rPr lang="ru-RU" altLang="ru-RU" sz="2000"/>
              <a:t>Р - давление,</a:t>
            </a:r>
          </a:p>
          <a:p>
            <a:pPr eaLnBrk="1" hangingPunct="1"/>
            <a:r>
              <a:rPr lang="en-US" altLang="ru-RU" sz="2000"/>
              <a:t>Q</a:t>
            </a:r>
            <a:r>
              <a:rPr lang="ru-RU" altLang="ru-RU" sz="2000"/>
              <a:t> – кол-во,</a:t>
            </a:r>
          </a:p>
          <a:p>
            <a:pPr eaLnBrk="1" hangingPunct="1"/>
            <a:r>
              <a:rPr lang="en-US" altLang="ru-RU" sz="2000"/>
              <a:t>R</a:t>
            </a:r>
            <a:r>
              <a:rPr lang="ru-RU" altLang="ru-RU" sz="2000"/>
              <a:t> - радиоактивность,</a:t>
            </a:r>
          </a:p>
          <a:p>
            <a:pPr eaLnBrk="1" hangingPunct="1"/>
            <a:r>
              <a:rPr lang="en-US" altLang="ru-RU" sz="2000"/>
              <a:t>S</a:t>
            </a:r>
            <a:r>
              <a:rPr lang="ru-RU" altLang="ru-RU" sz="2000"/>
              <a:t> – скорость, частота </a:t>
            </a:r>
          </a:p>
          <a:p>
            <a:pPr eaLnBrk="1" hangingPunct="1"/>
            <a:r>
              <a:rPr lang="ru-RU" altLang="ru-RU" sz="2000"/>
              <a:t>Т - температура,</a:t>
            </a:r>
          </a:p>
          <a:p>
            <a:pPr eaLnBrk="1" hangingPunct="1"/>
            <a:r>
              <a:rPr lang="en-US" altLang="ru-RU" sz="2000"/>
              <a:t>U</a:t>
            </a:r>
            <a:r>
              <a:rPr lang="ru-RU" altLang="ru-RU" sz="2000"/>
              <a:t> - разнородные величины,</a:t>
            </a:r>
          </a:p>
          <a:p>
            <a:pPr eaLnBrk="1" hangingPunct="1"/>
            <a:r>
              <a:rPr lang="en-US" altLang="ru-RU" sz="2000"/>
              <a:t>V</a:t>
            </a:r>
            <a:r>
              <a:rPr lang="ru-RU" altLang="ru-RU" sz="2000"/>
              <a:t> - вибрация,</a:t>
            </a:r>
          </a:p>
          <a:p>
            <a:pPr eaLnBrk="1" hangingPunct="1"/>
            <a:r>
              <a:rPr lang="en-US" altLang="ru-RU" sz="2000"/>
              <a:t>W</a:t>
            </a:r>
            <a:r>
              <a:rPr lang="ru-RU" altLang="ru-RU" sz="2000"/>
              <a:t> – вес, сила, масса</a:t>
            </a:r>
          </a:p>
          <a:p>
            <a:pPr eaLnBrk="1" hangingPunct="1"/>
            <a:endParaRPr lang="ru-RU" altLang="ru-RU" sz="2000"/>
          </a:p>
        </p:txBody>
      </p:sp>
      <p:sp>
        <p:nvSpPr>
          <p:cNvPr id="6157" name="Прямоугольник 15"/>
          <p:cNvSpPr>
            <a:spLocks noChangeArrowheads="1"/>
          </p:cNvSpPr>
          <p:nvPr/>
        </p:nvSpPr>
        <p:spPr bwMode="auto">
          <a:xfrm>
            <a:off x="4267200" y="1295400"/>
            <a:ext cx="3886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/>
              <a:t>Дополнительное обозначение измеряемой величины:</a:t>
            </a:r>
          </a:p>
          <a:p>
            <a:pPr eaLnBrk="1" hangingPunct="1"/>
            <a:r>
              <a:rPr lang="en-US" altLang="ru-RU" sz="2000"/>
              <a:t>D</a:t>
            </a:r>
            <a:r>
              <a:rPr lang="ru-RU" altLang="ru-RU" sz="2000"/>
              <a:t> - разность, перепад,</a:t>
            </a:r>
          </a:p>
          <a:p>
            <a:pPr eaLnBrk="1" hangingPunct="1"/>
            <a:r>
              <a:rPr lang="en-US" altLang="ru-RU" sz="2000"/>
              <a:t>F</a:t>
            </a:r>
            <a:r>
              <a:rPr lang="ru-RU" altLang="ru-RU" sz="2000"/>
              <a:t> - соотношение,</a:t>
            </a:r>
          </a:p>
          <a:p>
            <a:pPr eaLnBrk="1" hangingPunct="1"/>
            <a:r>
              <a:rPr lang="en-US" altLang="ru-RU" sz="2000"/>
              <a:t>J</a:t>
            </a:r>
            <a:r>
              <a:rPr lang="ru-RU" altLang="ru-RU" sz="2000"/>
              <a:t> - автоматическое переключение,</a:t>
            </a:r>
          </a:p>
          <a:p>
            <a:pPr eaLnBrk="1" hangingPunct="1"/>
            <a:r>
              <a:rPr lang="en-US" altLang="ru-RU" sz="2000"/>
              <a:t>Q</a:t>
            </a:r>
            <a:r>
              <a:rPr lang="ru-RU" altLang="ru-RU" sz="2000"/>
              <a:t> - суммирование, интегрирование</a:t>
            </a:r>
          </a:p>
        </p:txBody>
      </p:sp>
      <p:sp>
        <p:nvSpPr>
          <p:cNvPr id="6158" name="Заголовок 1"/>
          <p:cNvSpPr>
            <a:spLocks noGrp="1"/>
          </p:cNvSpPr>
          <p:nvPr>
            <p:ph type="ctrTitle"/>
          </p:nvPr>
        </p:nvSpPr>
        <p:spPr>
          <a:xfrm>
            <a:off x="0" y="-26988"/>
            <a:ext cx="9144000" cy="647701"/>
          </a:xfrm>
          <a:solidFill>
            <a:schemeClr val="tx1">
              <a:alpha val="79999"/>
            </a:schemeClr>
          </a:solidFill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</a:rPr>
              <a:t>ГОСТ 21.208-2013</a:t>
            </a:r>
            <a:endParaRPr lang="ru-RU" altLang="ru-RU" sz="3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1" name="AutoShape 4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2" name="AutoShape 6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3" name="AutoShape 1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4" name="AutoShape 1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5" name="AutoShape 18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6" name="AutoShape 20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7" name="AutoShape 2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8" name="AutoShape 2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9" name="AutoShape 25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80" name="Прямоугольник 13"/>
          <p:cNvSpPr>
            <a:spLocks noChangeArrowheads="1"/>
          </p:cNvSpPr>
          <p:nvPr/>
        </p:nvSpPr>
        <p:spPr bwMode="auto">
          <a:xfrm>
            <a:off x="228600" y="1295400"/>
            <a:ext cx="63246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/>
              <a:t>Функции и функциональные признаки прибора:</a:t>
            </a:r>
            <a:endParaRPr lang="en-US" altLang="ru-RU" sz="2000" b="1"/>
          </a:p>
          <a:p>
            <a:pPr eaLnBrk="1" hangingPunct="1"/>
            <a:endParaRPr lang="ru-RU" altLang="ru-RU" sz="2000" b="1"/>
          </a:p>
          <a:p>
            <a:pPr eaLnBrk="1" hangingPunct="1"/>
            <a:r>
              <a:rPr lang="ru-RU" altLang="ru-RU" sz="2000"/>
              <a:t>С – автоматическое регулирование</a:t>
            </a:r>
          </a:p>
          <a:p>
            <a:pPr eaLnBrk="1" hangingPunct="1"/>
            <a:r>
              <a:rPr lang="en-US" altLang="ru-RU" sz="2000"/>
              <a:t>E</a:t>
            </a:r>
            <a:r>
              <a:rPr lang="ru-RU" altLang="ru-RU" sz="2000"/>
              <a:t> – чувствительный элемент</a:t>
            </a:r>
          </a:p>
          <a:p>
            <a:pPr eaLnBrk="1" hangingPunct="1"/>
            <a:r>
              <a:rPr lang="en-US" altLang="ru-RU" sz="2000"/>
              <a:t>G – </a:t>
            </a:r>
            <a:r>
              <a:rPr lang="ru-RU" altLang="ru-RU" sz="2000"/>
              <a:t>первичный показывающий прибор</a:t>
            </a:r>
          </a:p>
          <a:p>
            <a:pPr eaLnBrk="1" hangingPunct="1"/>
            <a:r>
              <a:rPr lang="en-US" altLang="ru-RU" sz="2000"/>
              <a:t>I</a:t>
            </a:r>
            <a:r>
              <a:rPr lang="ru-RU" altLang="ru-RU" sz="2000"/>
              <a:t> – вторичный показывающий прибор</a:t>
            </a:r>
          </a:p>
          <a:p>
            <a:pPr eaLnBrk="1" hangingPunct="1"/>
            <a:r>
              <a:rPr lang="en-US" altLang="ru-RU" sz="2000"/>
              <a:t>R</a:t>
            </a:r>
            <a:r>
              <a:rPr lang="ru-RU" altLang="ru-RU" sz="2000"/>
              <a:t> – регистрация</a:t>
            </a:r>
          </a:p>
          <a:p>
            <a:pPr eaLnBrk="1" hangingPunct="1"/>
            <a:r>
              <a:rPr lang="en-US" altLang="ru-RU" sz="2000"/>
              <a:t>S</a:t>
            </a:r>
            <a:r>
              <a:rPr lang="ru-RU" altLang="ru-RU" sz="2000"/>
              <a:t> – включение, выключение, переключение, блокировка</a:t>
            </a:r>
          </a:p>
          <a:p>
            <a:pPr eaLnBrk="1" hangingPunct="1"/>
            <a:r>
              <a:rPr lang="en-US" altLang="ru-RU" sz="2000"/>
              <a:t>T</a:t>
            </a:r>
            <a:r>
              <a:rPr lang="ru-RU" altLang="ru-RU" sz="2000"/>
              <a:t> – преобразование</a:t>
            </a:r>
          </a:p>
          <a:p>
            <a:pPr eaLnBrk="1" hangingPunct="1"/>
            <a:r>
              <a:rPr lang="en-US" altLang="ru-RU" sz="2000"/>
              <a:t>Y</a:t>
            </a:r>
            <a:r>
              <a:rPr lang="ru-RU" altLang="ru-RU" sz="2000"/>
              <a:t> – вспомогательное вычислительное устройство</a:t>
            </a:r>
          </a:p>
          <a:p>
            <a:pPr eaLnBrk="1" hangingPunct="1"/>
            <a:endParaRPr lang="ru-RU" altLang="ru-RU" sz="2000"/>
          </a:p>
        </p:txBody>
      </p:sp>
      <p:sp>
        <p:nvSpPr>
          <p:cNvPr id="7181" name="Заголовок 1"/>
          <p:cNvSpPr>
            <a:spLocks noGrp="1"/>
          </p:cNvSpPr>
          <p:nvPr>
            <p:ph type="ctrTitle"/>
          </p:nvPr>
        </p:nvSpPr>
        <p:spPr>
          <a:xfrm>
            <a:off x="0" y="-26988"/>
            <a:ext cx="9144000" cy="647701"/>
          </a:xfrm>
          <a:solidFill>
            <a:schemeClr val="tx1">
              <a:alpha val="79999"/>
            </a:schemeClr>
          </a:solidFill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</a:rPr>
              <a:t>ГОСТ 21.208-2013</a:t>
            </a:r>
            <a:endParaRPr lang="ru-RU" altLang="ru-RU" sz="3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5" name="AutoShape 4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AutoShape 6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7" name="AutoShape 1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8" name="AutoShape 1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9" name="AutoShape 18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0" name="AutoShape 20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1" name="AutoShape 2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2" name="AutoShape 2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3" name="AutoShape 25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4" name="AutoShape 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5" name="AutoShape 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6" name="AutoShape 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7" name="AutoShape 7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61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8208" name="Рисунок 18" descr="get (1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5695950"/>
            <a:ext cx="7620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9" name="Рисунок 19" descr="get (2)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3714750"/>
            <a:ext cx="8572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0" name="Рисунок 20" descr="ge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00350"/>
            <a:ext cx="8572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1" name="Рисунок 21" descr="Без названия (1)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885950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2" name="Рисунок 22" descr="Без названия (2)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4629150"/>
            <a:ext cx="7429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3" name="Рисунок 23" descr="Без названия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971550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75" name="Прямоугольник 24"/>
          <p:cNvSpPr>
            <a:spLocks noChangeArrowheads="1"/>
          </p:cNvSpPr>
          <p:nvPr/>
        </p:nvSpPr>
        <p:spPr bwMode="auto">
          <a:xfrm>
            <a:off x="1066800" y="889000"/>
            <a:ext cx="7772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Первичный измерительный преобразователь для измерения температуры, установленный по месту. </a:t>
            </a:r>
          </a:p>
        </p:txBody>
      </p:sp>
      <p:sp>
        <p:nvSpPr>
          <p:cNvPr id="23576" name="Прямоугольник 25"/>
          <p:cNvSpPr>
            <a:spLocks noChangeArrowheads="1"/>
          </p:cNvSpPr>
          <p:nvPr/>
        </p:nvSpPr>
        <p:spPr bwMode="auto">
          <a:xfrm>
            <a:off x="1066800" y="1781175"/>
            <a:ext cx="7772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Прибор для измерения температуры показывающий, установленный на щите. </a:t>
            </a:r>
          </a:p>
        </p:txBody>
      </p:sp>
      <p:sp>
        <p:nvSpPr>
          <p:cNvPr id="23577" name="Прямоугольник 26"/>
          <p:cNvSpPr>
            <a:spLocks noChangeArrowheads="1"/>
          </p:cNvSpPr>
          <p:nvPr/>
        </p:nvSpPr>
        <p:spPr bwMode="auto">
          <a:xfrm>
            <a:off x="1066800" y="2847975"/>
            <a:ext cx="7772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Прибор для измерения температуры показывающий, установленный по месту.</a:t>
            </a:r>
          </a:p>
        </p:txBody>
      </p:sp>
      <p:sp>
        <p:nvSpPr>
          <p:cNvPr id="23578" name="Прямоугольник 27"/>
          <p:cNvSpPr>
            <a:spLocks noChangeArrowheads="1"/>
          </p:cNvSpPr>
          <p:nvPr/>
        </p:nvSpPr>
        <p:spPr bwMode="auto">
          <a:xfrm>
            <a:off x="1066800" y="3686175"/>
            <a:ext cx="7620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Прибор для измерения температуры бесшкальный с контактным устройством, установленный по месту</a:t>
            </a:r>
          </a:p>
        </p:txBody>
      </p:sp>
      <p:sp>
        <p:nvSpPr>
          <p:cNvPr id="23579" name="Прямоугольник 28"/>
          <p:cNvSpPr>
            <a:spLocks noChangeArrowheads="1"/>
          </p:cNvSpPr>
          <p:nvPr/>
        </p:nvSpPr>
        <p:spPr bwMode="auto">
          <a:xfrm>
            <a:off x="1066800" y="4622800"/>
            <a:ext cx="7620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Прибор для измерения температуры одноточечный, регистрирующий, установленный на щите.</a:t>
            </a:r>
          </a:p>
        </p:txBody>
      </p:sp>
      <p:sp>
        <p:nvSpPr>
          <p:cNvPr id="23580" name="Прямоугольник 29"/>
          <p:cNvSpPr>
            <a:spLocks noChangeArrowheads="1"/>
          </p:cNvSpPr>
          <p:nvPr/>
        </p:nvSpPr>
        <p:spPr bwMode="auto">
          <a:xfrm>
            <a:off x="1066800" y="5537200"/>
            <a:ext cx="7620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Прибор для измерения температуры с автоматическим обегающим устройством, регистрирующий, установленный на щите.</a:t>
            </a:r>
          </a:p>
        </p:txBody>
      </p:sp>
      <p:sp>
        <p:nvSpPr>
          <p:cNvPr id="8220" name="Заголовок 1"/>
          <p:cNvSpPr>
            <a:spLocks noGrp="1"/>
          </p:cNvSpPr>
          <p:nvPr>
            <p:ph type="ctrTitle"/>
          </p:nvPr>
        </p:nvSpPr>
        <p:spPr>
          <a:xfrm>
            <a:off x="0" y="-26988"/>
            <a:ext cx="9144000" cy="647701"/>
          </a:xfrm>
          <a:solidFill>
            <a:schemeClr val="tx1">
              <a:alpha val="79999"/>
            </a:schemeClr>
          </a:solidFill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</a:rPr>
              <a:t>ГОСТ 21.208-2013</a:t>
            </a:r>
            <a:endParaRPr lang="ru-RU" altLang="ru-RU" sz="3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5" grpId="0"/>
      <p:bldP spid="23576" grpId="0"/>
      <p:bldP spid="23577" grpId="0"/>
      <p:bldP spid="23578" grpId="0"/>
      <p:bldP spid="23579" grpId="0"/>
      <p:bldP spid="235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19" name="AutoShape 4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0" name="AutoShape 6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1" name="AutoShape 1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2" name="AutoShape 1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3" name="AutoShape 18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4" name="AutoShape 20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5" name="AutoShape 2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6" name="AutoShape 2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7" name="AutoShape 25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8" name="AutoShape 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9" name="AutoShape 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0" name="AutoShape 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1" name="AutoShape 7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61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75" name="Прямоугольник 24"/>
          <p:cNvSpPr>
            <a:spLocks noChangeArrowheads="1"/>
          </p:cNvSpPr>
          <p:nvPr/>
        </p:nvSpPr>
        <p:spPr bwMode="auto">
          <a:xfrm>
            <a:off x="1447800" y="695325"/>
            <a:ext cx="723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Прибор для управления процессом по временной программе, установленный на щите.</a:t>
            </a:r>
          </a:p>
        </p:txBody>
      </p:sp>
      <p:sp>
        <p:nvSpPr>
          <p:cNvPr id="9233" name="Заголовок 1"/>
          <p:cNvSpPr>
            <a:spLocks noGrp="1"/>
          </p:cNvSpPr>
          <p:nvPr>
            <p:ph type="ctrTitle"/>
          </p:nvPr>
        </p:nvSpPr>
        <p:spPr>
          <a:xfrm>
            <a:off x="0" y="-26988"/>
            <a:ext cx="9144000" cy="647701"/>
          </a:xfrm>
          <a:solidFill>
            <a:schemeClr val="tx1">
              <a:alpha val="79999"/>
            </a:schemeClr>
          </a:solidFill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</a:rPr>
              <a:t>ГОСТ 21.208-2013</a:t>
            </a:r>
            <a:endParaRPr lang="ru-RU" altLang="ru-RU" sz="3200" smtClean="0">
              <a:solidFill>
                <a:schemeClr val="bg1"/>
              </a:solidFill>
            </a:endParaRPr>
          </a:p>
        </p:txBody>
      </p:sp>
      <p:pic>
        <p:nvPicPr>
          <p:cNvPr id="9234" name="Picture 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712788"/>
            <a:ext cx="725487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5" name="Picture 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1600200"/>
            <a:ext cx="9382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411288" y="1617663"/>
            <a:ext cx="727551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Первичный измерительный преобразователь (чувствительный элемент) для измерения качества продукта, установленный по месту.</a:t>
            </a:r>
          </a:p>
        </p:txBody>
      </p:sp>
      <p:pic>
        <p:nvPicPr>
          <p:cNvPr id="9237" name="Picture 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2590800"/>
            <a:ext cx="78422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417638" y="2801938"/>
            <a:ext cx="7421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Вычислительное устройство, выполняющее функцию умножения.</a:t>
            </a:r>
          </a:p>
        </p:txBody>
      </p:sp>
      <p:pic>
        <p:nvPicPr>
          <p:cNvPr id="9239" name="Picture 8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505200"/>
            <a:ext cx="91916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447800" y="4267200"/>
            <a:ext cx="7391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Пусковая аппаратура для управления электродвигателем (включение, выключение насоса; открытие, закрытие задвижки и т.д.).</a:t>
            </a:r>
          </a:p>
        </p:txBody>
      </p:sp>
      <p:pic>
        <p:nvPicPr>
          <p:cNvPr id="9241" name="Picture 10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4419600"/>
            <a:ext cx="80327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47800" y="3581400"/>
            <a:ext cx="723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Вычислительное устройство, выполняющее функцию умножения.</a:t>
            </a:r>
          </a:p>
        </p:txBody>
      </p:sp>
      <p:pic>
        <p:nvPicPr>
          <p:cNvPr id="9243" name="Picture 1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10200"/>
            <a:ext cx="801688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314450" y="5334000"/>
            <a:ext cx="7524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Аппаратура, предназначенная для ручного дистанционного управления (включение, выключение двигателя; открытие, закрытие запорного органа, изменение задания регулятору), установленная на щите.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5" grpId="0"/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3" name="AutoShape 4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4" name="AutoShape 6" descr="http://snipov.net/snip/47/47608/x0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5" name="Прямоугольник 6"/>
          <p:cNvSpPr>
            <a:spLocks noChangeArrowheads="1"/>
          </p:cNvSpPr>
          <p:nvPr/>
        </p:nvSpPr>
        <p:spPr bwMode="auto">
          <a:xfrm>
            <a:off x="228600" y="1905000"/>
            <a:ext cx="87630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/>
              <a:t>ГОСТ 21.408-2013 СПДС. ПРАВИЛА ВЫПОЛНЕНИЯ РАБОЧЕЙ ДОКУМЕНТАЦИИ АВТОМАТИЗАЦИИ ТЕХНОЛОГИЧЕСКИХ ПРОЦЕССОВ</a:t>
            </a:r>
          </a:p>
        </p:txBody>
      </p:sp>
      <p:sp>
        <p:nvSpPr>
          <p:cNvPr id="10246" name="AutoShape 1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7" name="AutoShape 1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8" name="AutoShape 18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9" name="AutoShape 20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0" name="AutoShape 2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1" name="AutoShape 2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2" name="AutoShape 25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3" name="AutoShape 2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4" name="AutoShape 4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5" name="AutoShape 6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6" name="AutoShape 7" descr="ГОСТ 21.208-2013 Система проектной документации для строительства (СПДС). Автоматизация технологических процессов. Обозначения условные приборов и средств автоматизации в схемах"/>
          <p:cNvSpPr>
            <a:spLocks noChangeAspect="1" noChangeArrowheads="1"/>
          </p:cNvSpPr>
          <p:nvPr/>
        </p:nvSpPr>
        <p:spPr bwMode="auto">
          <a:xfrm>
            <a:off x="0" y="0"/>
            <a:ext cx="361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</TotalTime>
  <Words>1037</Words>
  <Application>Microsoft Office PowerPoint</Application>
  <PresentationFormat>Экран (4:3)</PresentationFormat>
  <Paragraphs>166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 Light</vt:lpstr>
      <vt:lpstr>Calibri</vt:lpstr>
      <vt:lpstr>Тема Office</vt:lpstr>
      <vt:lpstr>Презентация PowerPoint</vt:lpstr>
      <vt:lpstr>ГОСТ 21.208-2013</vt:lpstr>
      <vt:lpstr>ГОСТ 21.208-2013</vt:lpstr>
      <vt:lpstr>ГОСТ 21.208-2013</vt:lpstr>
      <vt:lpstr>ГОСТ 21.208-2013</vt:lpstr>
      <vt:lpstr>ГОСТ 21.208-2013</vt:lpstr>
      <vt:lpstr>ГОСТ 21.208-2013</vt:lpstr>
      <vt:lpstr>ГОСТ 21.208-2013</vt:lpstr>
      <vt:lpstr>Презентация PowerPoint</vt:lpstr>
      <vt:lpstr>ГОСТ 21.408-2013</vt:lpstr>
      <vt:lpstr>ГОСТ 21.408-2013</vt:lpstr>
      <vt:lpstr>ГОСТ 21.408-2013</vt:lpstr>
      <vt:lpstr>ГОСТ 21.408-2013</vt:lpstr>
      <vt:lpstr>ГОСТ 21.408-2013</vt:lpstr>
      <vt:lpstr>ГОСТ 21.408-2013</vt:lpstr>
      <vt:lpstr>ГОСТ 21.408-2013</vt:lpstr>
      <vt:lpstr>ГОСТ 21.408-2013</vt:lpstr>
      <vt:lpstr>ГОСТ 21.408-2013</vt:lpstr>
      <vt:lpstr>ГОСТ 21.408-2013</vt:lpstr>
      <vt:lpstr>ГОСТ 21.408-2013</vt:lpstr>
      <vt:lpstr>ГОСТ 21.408-2013</vt:lpstr>
      <vt:lpstr>ГОСТ 21.408-2013</vt:lpstr>
      <vt:lpstr>ГОСТ 21.408-2013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178</cp:revision>
  <cp:lastPrinted>1601-01-01T00:00:00Z</cp:lastPrinted>
  <dcterms:created xsi:type="dcterms:W3CDTF">1601-01-01T00:00:00Z</dcterms:created>
  <dcterms:modified xsi:type="dcterms:W3CDTF">2019-02-19T19:23:14Z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